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6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81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12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22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84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96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06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1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08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8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56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5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EB597-9FC9-4F26-9FA5-5871EB449731}" type="datetimeFigureOut">
              <a:rPr lang="en-GB" smtClean="0"/>
              <a:t>27/11/2019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DEA29-6D4E-4D0B-925D-C0B1AB46647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6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zinga.eu/downloads/" TargetMode="External"/><Relationship Id="rId4" Type="http://schemas.openxmlformats.org/officeDocument/2006/relationships/hyperlink" Target="http://www.nsf.org/certified-products-syste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599C41EB-12FA-406D-8763-3A23076061A6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2850"/>
            <a:ext cx="9144001" cy="2520000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784FE2C2-9B13-41F8-952D-1A53A3FB34FE}"/>
              </a:ext>
            </a:extLst>
          </p:cNvPr>
          <p:cNvSpPr txBox="1">
            <a:spLocks/>
          </p:cNvSpPr>
          <p:nvPr/>
        </p:nvSpPr>
        <p:spPr>
          <a:xfrm>
            <a:off x="851335" y="1698700"/>
            <a:ext cx="7601754" cy="2274055"/>
          </a:xfrm>
          <a:prstGeom prst="rect">
            <a:avLst/>
          </a:prstGeom>
          <a:noFill/>
          <a:ln>
            <a:noFill/>
          </a:ln>
        </p:spPr>
        <p:txBody>
          <a:bodyPr vert="horz" wrap="square" lIns="504000" tIns="514800" rIns="504000" bIns="51480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 baseline="0">
                <a:solidFill>
                  <a:srgbClr val="23619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dirty="0"/>
              <a:t>NSF/ANSI/CAN 61</a:t>
            </a:r>
          </a:p>
          <a:p>
            <a:r>
              <a:rPr lang="nl-NL" sz="2000" dirty="0" err="1"/>
              <a:t>Certification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contact </a:t>
            </a:r>
            <a:r>
              <a:rPr lang="nl-NL" sz="2000" dirty="0" err="1"/>
              <a:t>with</a:t>
            </a:r>
            <a:r>
              <a:rPr lang="nl-NL" sz="2000" dirty="0"/>
              <a:t> </a:t>
            </a:r>
            <a:r>
              <a:rPr lang="nl-NL" sz="2000" dirty="0" err="1"/>
              <a:t>potable</a:t>
            </a:r>
            <a:r>
              <a:rPr lang="nl-NL" sz="2000" dirty="0"/>
              <a:t> water</a:t>
            </a: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D4A5C936-489E-4F9E-BE60-E45BE9ACE839}"/>
              </a:ext>
            </a:extLst>
          </p:cNvPr>
          <p:cNvSpPr/>
          <p:nvPr/>
        </p:nvSpPr>
        <p:spPr>
          <a:xfrm>
            <a:off x="0" y="6662800"/>
            <a:ext cx="9143999" cy="195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 dirty="0">
              <a:solidFill>
                <a:srgbClr val="236192"/>
              </a:solidFill>
            </a:endParaRPr>
          </a:p>
        </p:txBody>
      </p:sp>
      <p:pic>
        <p:nvPicPr>
          <p:cNvPr id="7" name="Afbeelding 6" descr="ZINGA_LOGO_RGB.jpg">
            <a:extLst>
              <a:ext uri="{FF2B5EF4-FFF2-40B4-BE49-F238E27FC236}">
                <a16:creationId xmlns:a16="http://schemas.microsoft.com/office/drawing/2014/main" id="{4DAA0DF6-604D-46AD-A897-E5570959C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335" y="0"/>
            <a:ext cx="1592650" cy="186069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FFA1B203-33F9-47EE-8A9C-BD011BB0D8E5}"/>
              </a:ext>
            </a:extLst>
          </p:cNvPr>
          <p:cNvSpPr txBox="1"/>
          <p:nvPr/>
        </p:nvSpPr>
        <p:spPr>
          <a:xfrm>
            <a:off x="3506904" y="3963518"/>
            <a:ext cx="2401465" cy="369332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algn="ctr"/>
            <a:r>
              <a:rPr lang="nl-BE" dirty="0" err="1">
                <a:solidFill>
                  <a:srgbClr val="236192"/>
                </a:solidFill>
                <a:latin typeface="Arial" pitchFamily="34" charset="0"/>
                <a:cs typeface="Arial" pitchFamily="34" charset="0"/>
              </a:rPr>
              <a:t>www.zinga.eu</a:t>
            </a:r>
            <a:endParaRPr lang="nl-BE" dirty="0">
              <a:solidFill>
                <a:srgbClr val="23619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Afbeeldingsresultaat voor nsf">
            <a:extLst>
              <a:ext uri="{FF2B5EF4-FFF2-40B4-BE49-F238E27FC236}">
                <a16:creationId xmlns:a16="http://schemas.microsoft.com/office/drawing/2014/main" id="{33E65DAD-6390-434E-8A0C-753611DA2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390" y="0"/>
            <a:ext cx="1860699" cy="1860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95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6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490721" y="478232"/>
            <a:ext cx="5275591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0CCFB322-DC4A-4A84-B36B-0B13C98211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3321" y="1053711"/>
            <a:ext cx="4229246" cy="1424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800" b="1" i="0">
                <a:solidFill>
                  <a:srgbClr val="2361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z="4400">
                <a:solidFill>
                  <a:srgbClr val="FFFFFF"/>
                </a:solidFill>
                <a:latin typeface="+mj-lt"/>
                <a:cs typeface="+mj-cs"/>
              </a:rPr>
              <a:t>Content</a:t>
            </a:r>
          </a:p>
        </p:txBody>
      </p:sp>
      <p:pic>
        <p:nvPicPr>
          <p:cNvPr id="6" name="Afbeelding 5" descr="ZINGA_LOGO_RGB.jpg">
            <a:extLst>
              <a:ext uri="{FF2B5EF4-FFF2-40B4-BE49-F238E27FC236}">
                <a16:creationId xmlns:a16="http://schemas.microsoft.com/office/drawing/2014/main" id="{C9715009-0F3D-4AEF-98FD-4769DEB83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255" y="478232"/>
            <a:ext cx="2385366" cy="2789902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72573" y="2639023"/>
            <a:ext cx="342183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Afbeeldingsresultaat voor nsf">
            <a:extLst>
              <a:ext uri="{FF2B5EF4-FFF2-40B4-BE49-F238E27FC236}">
                <a16:creationId xmlns:a16="http://schemas.microsoft.com/office/drawing/2014/main" id="{94603F3B-4C4D-468B-B7A0-13148937D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1414" y="3610803"/>
            <a:ext cx="2747048" cy="274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jdelijke aanduiding voor tekst 8">
            <a:extLst>
              <a:ext uri="{FF2B5EF4-FFF2-40B4-BE49-F238E27FC236}">
                <a16:creationId xmlns:a16="http://schemas.microsoft.com/office/drawing/2014/main" id="{99C8A7DD-3D5B-4280-AD69-E9B903A09000}"/>
              </a:ext>
            </a:extLst>
          </p:cNvPr>
          <p:cNvSpPr txBox="1">
            <a:spLocks/>
          </p:cNvSpPr>
          <p:nvPr/>
        </p:nvSpPr>
        <p:spPr>
          <a:xfrm>
            <a:off x="3973321" y="2799889"/>
            <a:ext cx="4310390" cy="29875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indent="176213" algn="l" defTabSz="457200" rtl="0" eaLnBrk="1" latinLnBrk="0" hangingPunct="1">
              <a:lnSpc>
                <a:spcPct val="150000"/>
              </a:lnSpc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4988" indent="0" algn="l" defTabSz="457200" rtl="0" eaLnBrk="1" latinLnBrk="0" hangingPunct="1">
              <a:lnSpc>
                <a:spcPct val="150000"/>
              </a:lnSpc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457200" rtl="0" eaLnBrk="1" latinLnBrk="0" hangingPunct="1"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457200" rtl="0" eaLnBrk="1" latinLnBrk="0" hangingPunct="1"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r>
              <a:rPr lang="en-US" sz="2100" dirty="0">
                <a:solidFill>
                  <a:srgbClr val="FFFFFF"/>
                </a:solidFill>
                <a:latin typeface="+mn-lt"/>
                <a:cs typeface="+mn-cs"/>
              </a:rPr>
              <a:t>What is NSF/ANSI/CAN 61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dirty="0">
              <a:solidFill>
                <a:srgbClr val="FFFFFF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r>
              <a:rPr lang="en-US" sz="2100" dirty="0">
                <a:solidFill>
                  <a:srgbClr val="FFFFFF"/>
                </a:solidFill>
                <a:latin typeface="+mn-lt"/>
                <a:cs typeface="+mn-cs"/>
              </a:rPr>
              <a:t>Benefits of certification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dirty="0">
              <a:solidFill>
                <a:srgbClr val="FFFFFF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r>
              <a:rPr lang="en-US" sz="2100" dirty="0">
                <a:solidFill>
                  <a:srgbClr val="FFFFFF"/>
                </a:solidFill>
                <a:latin typeface="+mn-lt"/>
                <a:cs typeface="+mn-cs"/>
              </a:rPr>
              <a:t>Certification to ZINGA® &amp; ZINGALU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dirty="0">
              <a:solidFill>
                <a:srgbClr val="FFFFFF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r>
              <a:rPr lang="en-US" sz="2100" dirty="0">
                <a:solidFill>
                  <a:srgbClr val="FFFFFF"/>
                </a:solidFill>
                <a:latin typeface="+mn-lt"/>
                <a:cs typeface="+mn-cs"/>
              </a:rPr>
              <a:t>Links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dirty="0">
              <a:solidFill>
                <a:srgbClr val="FFFFFF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baseline="30000" dirty="0">
              <a:solidFill>
                <a:srgbClr val="FFFFFF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baseline="30000" dirty="0">
              <a:solidFill>
                <a:srgbClr val="FFFFFF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dirty="0">
              <a:solidFill>
                <a:srgbClr val="FFFFFF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dirty="0">
              <a:solidFill>
                <a:srgbClr val="FFFFFF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dirty="0">
              <a:solidFill>
                <a:srgbClr val="FFFFFF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</a:pPr>
            <a:endParaRPr lang="en-US" sz="21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A032F887-5583-4D54-8648-323FAA72DBBD}"/>
              </a:ext>
            </a:extLst>
          </p:cNvPr>
          <p:cNvSpPr/>
          <p:nvPr/>
        </p:nvSpPr>
        <p:spPr>
          <a:xfrm>
            <a:off x="0" y="6662800"/>
            <a:ext cx="9143999" cy="195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 dirty="0">
              <a:solidFill>
                <a:srgbClr val="2361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186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ZINGA_LOGO_RGB.jpg">
            <a:extLst>
              <a:ext uri="{FF2B5EF4-FFF2-40B4-BE49-F238E27FC236}">
                <a16:creationId xmlns:a16="http://schemas.microsoft.com/office/drawing/2014/main" id="{C9715009-0F3D-4AEF-98FD-4769DEB83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709" y="5420497"/>
            <a:ext cx="1063338" cy="1242302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A032F887-5583-4D54-8648-323FAA72DBBD}"/>
              </a:ext>
            </a:extLst>
          </p:cNvPr>
          <p:cNvSpPr/>
          <p:nvPr/>
        </p:nvSpPr>
        <p:spPr>
          <a:xfrm>
            <a:off x="0" y="6662800"/>
            <a:ext cx="9143999" cy="195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 dirty="0">
              <a:solidFill>
                <a:srgbClr val="236192"/>
              </a:solidFill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27AA5840-E484-4D5F-AC0C-B09566BAFCDC}"/>
              </a:ext>
            </a:extLst>
          </p:cNvPr>
          <p:cNvSpPr txBox="1">
            <a:spLocks/>
          </p:cNvSpPr>
          <p:nvPr/>
        </p:nvSpPr>
        <p:spPr>
          <a:xfrm>
            <a:off x="530412" y="565991"/>
            <a:ext cx="8083176" cy="382774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23619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/>
              <a:t>What is NSF/ANSI/CAN 61</a:t>
            </a:r>
            <a:endParaRPr lang="nl-NL" dirty="0"/>
          </a:p>
        </p:txBody>
      </p:sp>
      <p:sp>
        <p:nvSpPr>
          <p:cNvPr id="14" name="Tijdelijke aanduiding voor tekst 8">
            <a:extLst>
              <a:ext uri="{FF2B5EF4-FFF2-40B4-BE49-F238E27FC236}">
                <a16:creationId xmlns:a16="http://schemas.microsoft.com/office/drawing/2014/main" id="{5C083C25-EC83-45BD-B1FA-B6F0B6410329}"/>
              </a:ext>
            </a:extLst>
          </p:cNvPr>
          <p:cNvSpPr txBox="1">
            <a:spLocks/>
          </p:cNvSpPr>
          <p:nvPr/>
        </p:nvSpPr>
        <p:spPr>
          <a:xfrm>
            <a:off x="530412" y="685801"/>
            <a:ext cx="8255880" cy="4608576"/>
          </a:xfrm>
          <a:prstGeom prst="rect">
            <a:avLst/>
          </a:prstGeom>
        </p:spPr>
        <p:txBody>
          <a:bodyPr vert="horz" lIns="0" tIns="280800" rIns="0" bIns="0" rtlCol="0" anchor="ctr"/>
          <a:lstStyle>
            <a:defPPr>
              <a:defRPr lang="en-US"/>
            </a:defPPr>
            <a:lvl1pPr marL="0" indent="0" algn="l" defTabSz="457200" rtl="0" eaLnBrk="1" latinLnBrk="0" hangingPunct="1">
              <a:buNone/>
              <a:defRPr sz="2000" b="0" u="none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NSF is an international, independent, non-profit, non-governmental organization that is dedicated to being the leading global provider of public health and safety-based risk management solutions.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certification of NSF/ANSI/CAN 61 cover specific </a:t>
            </a:r>
            <a:r>
              <a:rPr lang="en-US" b="1" dirty="0">
                <a:solidFill>
                  <a:schemeClr val="tx1"/>
                </a:solidFill>
              </a:rPr>
              <a:t>materials</a:t>
            </a:r>
            <a:r>
              <a:rPr lang="en-US" dirty="0">
                <a:solidFill>
                  <a:schemeClr val="tx1"/>
                </a:solidFill>
              </a:rPr>
              <a:t> or products that </a:t>
            </a:r>
            <a:r>
              <a:rPr lang="en-US" b="1" dirty="0">
                <a:solidFill>
                  <a:schemeClr val="tx1"/>
                </a:solidFill>
              </a:rPr>
              <a:t>come in contact with drinking water</a:t>
            </a:r>
            <a:r>
              <a:rPr lang="en-US" dirty="0">
                <a:solidFill>
                  <a:schemeClr val="tx1"/>
                </a:solidFill>
              </a:rPr>
              <a:t>, drinking water treatment chemical, or both.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NSF/ANSI/CAN 61 testing covers all products with drinking water contact from source to tap and </a:t>
            </a:r>
            <a:r>
              <a:rPr lang="en-GB" b="1" dirty="0">
                <a:solidFill>
                  <a:schemeClr val="tx1"/>
                </a:solidFill>
              </a:rPr>
              <a:t>determines what contaminants may migrate or leach from your product into drinking water</a:t>
            </a:r>
            <a:r>
              <a:rPr lang="en-GB" dirty="0">
                <a:solidFill>
                  <a:schemeClr val="tx1"/>
                </a:solidFill>
              </a:rPr>
              <a:t>. It also confirms if they are below the maximum levels allowed to be considered safe.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2" descr="Afbeeldingsresultaat voor nsf">
            <a:extLst>
              <a:ext uri="{FF2B5EF4-FFF2-40B4-BE49-F238E27FC236}">
                <a16:creationId xmlns:a16="http://schemas.microsoft.com/office/drawing/2014/main" id="{8B5FDE0D-5BAF-444C-A781-BEC8F5772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990" y="5420497"/>
            <a:ext cx="1242302" cy="124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22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ZINGA_LOGO_RGB.jpg">
            <a:extLst>
              <a:ext uri="{FF2B5EF4-FFF2-40B4-BE49-F238E27FC236}">
                <a16:creationId xmlns:a16="http://schemas.microsoft.com/office/drawing/2014/main" id="{C9715009-0F3D-4AEF-98FD-4769DEB83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709" y="5420497"/>
            <a:ext cx="1063338" cy="1242302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A032F887-5583-4D54-8648-323FAA72DBBD}"/>
              </a:ext>
            </a:extLst>
          </p:cNvPr>
          <p:cNvSpPr/>
          <p:nvPr/>
        </p:nvSpPr>
        <p:spPr>
          <a:xfrm>
            <a:off x="0" y="6662800"/>
            <a:ext cx="9143999" cy="195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 dirty="0">
              <a:solidFill>
                <a:srgbClr val="236192"/>
              </a:solidFill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27AA5840-E484-4D5F-AC0C-B09566BAFCDC}"/>
              </a:ext>
            </a:extLst>
          </p:cNvPr>
          <p:cNvSpPr txBox="1">
            <a:spLocks/>
          </p:cNvSpPr>
          <p:nvPr/>
        </p:nvSpPr>
        <p:spPr>
          <a:xfrm>
            <a:off x="530412" y="565991"/>
            <a:ext cx="8083176" cy="382774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23619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dirty="0"/>
              <a:t>Benefits of </a:t>
            </a:r>
            <a:r>
              <a:rPr lang="nl-NL" dirty="0" err="1"/>
              <a:t>certification</a:t>
            </a:r>
            <a:endParaRPr lang="nl-NL" dirty="0"/>
          </a:p>
        </p:txBody>
      </p:sp>
      <p:sp>
        <p:nvSpPr>
          <p:cNvPr id="14" name="Tijdelijke aanduiding voor tekst 8">
            <a:extLst>
              <a:ext uri="{FF2B5EF4-FFF2-40B4-BE49-F238E27FC236}">
                <a16:creationId xmlns:a16="http://schemas.microsoft.com/office/drawing/2014/main" id="{5C083C25-EC83-45BD-B1FA-B6F0B6410329}"/>
              </a:ext>
            </a:extLst>
          </p:cNvPr>
          <p:cNvSpPr txBox="1">
            <a:spLocks/>
          </p:cNvSpPr>
          <p:nvPr/>
        </p:nvSpPr>
        <p:spPr>
          <a:xfrm>
            <a:off x="530412" y="685801"/>
            <a:ext cx="8255880" cy="4608576"/>
          </a:xfrm>
          <a:prstGeom prst="rect">
            <a:avLst/>
          </a:prstGeom>
        </p:spPr>
        <p:txBody>
          <a:bodyPr vert="horz" lIns="0" tIns="280800" rIns="0" bIns="0" rtlCol="0" anchor="ctr"/>
          <a:lstStyle>
            <a:defPPr>
              <a:defRPr lang="en-US"/>
            </a:defPPr>
            <a:lvl1pPr marL="0" indent="0" algn="l" defTabSz="457200" rtl="0" eaLnBrk="1" latinLnBrk="0" hangingPunct="1">
              <a:buNone/>
              <a:defRPr sz="2000" b="0" u="none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Meets the regulatory requirements for the U.S and Canada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Fulfill the testing requirements for many countries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International recognized by market leaders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Certification allows the company to: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the product in the online directory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the NSF certification mark on your product and promotional materials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2" descr="Afbeeldingsresultaat voor nsf">
            <a:extLst>
              <a:ext uri="{FF2B5EF4-FFF2-40B4-BE49-F238E27FC236}">
                <a16:creationId xmlns:a16="http://schemas.microsoft.com/office/drawing/2014/main" id="{8B5FDE0D-5BAF-444C-A781-BEC8F5772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990" y="5420497"/>
            <a:ext cx="1242302" cy="124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 descr="Afbeelding met tekening, teken&#10;&#10;Automatisch gegenereerde beschrijving">
            <a:extLst>
              <a:ext uri="{FF2B5EF4-FFF2-40B4-BE49-F238E27FC236}">
                <a16:creationId xmlns:a16="http://schemas.microsoft.com/office/drawing/2014/main" id="{DE6DADC9-D738-4259-959C-751DFC12CA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740" y="4404937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ZINGA_LOGO_RGB.jpg">
            <a:extLst>
              <a:ext uri="{FF2B5EF4-FFF2-40B4-BE49-F238E27FC236}">
                <a16:creationId xmlns:a16="http://schemas.microsoft.com/office/drawing/2014/main" id="{C9715009-0F3D-4AEF-98FD-4769DEB83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709" y="5420497"/>
            <a:ext cx="1063338" cy="1242302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A032F887-5583-4D54-8648-323FAA72DBBD}"/>
              </a:ext>
            </a:extLst>
          </p:cNvPr>
          <p:cNvSpPr/>
          <p:nvPr/>
        </p:nvSpPr>
        <p:spPr>
          <a:xfrm>
            <a:off x="0" y="6662800"/>
            <a:ext cx="9143999" cy="195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 dirty="0">
              <a:solidFill>
                <a:srgbClr val="236192"/>
              </a:solidFill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27AA5840-E484-4D5F-AC0C-B09566BAFCDC}"/>
              </a:ext>
            </a:extLst>
          </p:cNvPr>
          <p:cNvSpPr txBox="1">
            <a:spLocks/>
          </p:cNvSpPr>
          <p:nvPr/>
        </p:nvSpPr>
        <p:spPr>
          <a:xfrm>
            <a:off x="530412" y="565991"/>
            <a:ext cx="8083176" cy="382774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23619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dirty="0" err="1"/>
              <a:t>Certification</a:t>
            </a:r>
            <a:r>
              <a:rPr lang="nl-NL" dirty="0"/>
              <a:t> of ZINGA</a:t>
            </a:r>
            <a:r>
              <a:rPr lang="nl-NL" baseline="30000" dirty="0"/>
              <a:t>®</a:t>
            </a:r>
            <a:r>
              <a:rPr lang="nl-NL" dirty="0"/>
              <a:t> &amp; ZINGALU</a:t>
            </a:r>
          </a:p>
        </p:txBody>
      </p:sp>
      <p:sp>
        <p:nvSpPr>
          <p:cNvPr id="14" name="Tijdelijke aanduiding voor tekst 8">
            <a:extLst>
              <a:ext uri="{FF2B5EF4-FFF2-40B4-BE49-F238E27FC236}">
                <a16:creationId xmlns:a16="http://schemas.microsoft.com/office/drawing/2014/main" id="{5C083C25-EC83-45BD-B1FA-B6F0B6410329}"/>
              </a:ext>
            </a:extLst>
          </p:cNvPr>
          <p:cNvSpPr txBox="1">
            <a:spLocks/>
          </p:cNvSpPr>
          <p:nvPr/>
        </p:nvSpPr>
        <p:spPr>
          <a:xfrm>
            <a:off x="530412" y="685801"/>
            <a:ext cx="8255880" cy="4608576"/>
          </a:xfrm>
          <a:prstGeom prst="rect">
            <a:avLst/>
          </a:prstGeom>
        </p:spPr>
        <p:txBody>
          <a:bodyPr vert="horz" lIns="0" tIns="280800" rIns="0" bIns="0" rtlCol="0" anchor="ctr"/>
          <a:lstStyle>
            <a:defPPr>
              <a:defRPr lang="en-US"/>
            </a:defPPr>
            <a:lvl1pPr marL="0" indent="0" algn="l" defTabSz="457200" rtl="0" eaLnBrk="1" latinLnBrk="0" hangingPunct="1">
              <a:buNone/>
              <a:defRPr sz="2000" b="0" u="none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Zingametall is certified by NSF for </a:t>
            </a:r>
            <a:r>
              <a:rPr lang="en-US" b="1" dirty="0">
                <a:solidFill>
                  <a:schemeClr val="tx1"/>
                </a:solidFill>
              </a:rPr>
              <a:t>ZINGA®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b="1" dirty="0">
                <a:solidFill>
                  <a:schemeClr val="tx1"/>
                </a:solidFill>
              </a:rPr>
              <a:t>ZINGALU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0" name="Picture 2" descr="Afbeeldingsresultaat voor nsf">
            <a:extLst>
              <a:ext uri="{FF2B5EF4-FFF2-40B4-BE49-F238E27FC236}">
                <a16:creationId xmlns:a16="http://schemas.microsoft.com/office/drawing/2014/main" id="{8B5FDE0D-5BAF-444C-A781-BEC8F5772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990" y="5420497"/>
            <a:ext cx="1242302" cy="124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ED46304E-A4BA-41E3-83F0-1C1F8C0F47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412" y="1093731"/>
            <a:ext cx="6786744" cy="542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31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ZINGA_LOGO_RGB.jpg">
            <a:extLst>
              <a:ext uri="{FF2B5EF4-FFF2-40B4-BE49-F238E27FC236}">
                <a16:creationId xmlns:a16="http://schemas.microsoft.com/office/drawing/2014/main" id="{C9715009-0F3D-4AEF-98FD-4769DEB83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709" y="5420497"/>
            <a:ext cx="1063338" cy="1242302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A032F887-5583-4D54-8648-323FAA72DBBD}"/>
              </a:ext>
            </a:extLst>
          </p:cNvPr>
          <p:cNvSpPr/>
          <p:nvPr/>
        </p:nvSpPr>
        <p:spPr>
          <a:xfrm>
            <a:off x="0" y="6662800"/>
            <a:ext cx="9143999" cy="195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 dirty="0">
              <a:solidFill>
                <a:srgbClr val="236192"/>
              </a:solidFill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27AA5840-E484-4D5F-AC0C-B09566BAFCDC}"/>
              </a:ext>
            </a:extLst>
          </p:cNvPr>
          <p:cNvSpPr txBox="1">
            <a:spLocks/>
          </p:cNvSpPr>
          <p:nvPr/>
        </p:nvSpPr>
        <p:spPr>
          <a:xfrm>
            <a:off x="530412" y="565991"/>
            <a:ext cx="8083176" cy="382774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23619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dirty="0" err="1"/>
              <a:t>Certification</a:t>
            </a:r>
            <a:r>
              <a:rPr lang="nl-NL" dirty="0"/>
              <a:t> of ZINGA</a:t>
            </a:r>
            <a:r>
              <a:rPr lang="nl-NL" baseline="30000" dirty="0"/>
              <a:t>®</a:t>
            </a:r>
            <a:r>
              <a:rPr lang="nl-NL" dirty="0"/>
              <a:t> &amp; ZINGALU</a:t>
            </a:r>
          </a:p>
        </p:txBody>
      </p:sp>
      <p:sp>
        <p:nvSpPr>
          <p:cNvPr id="14" name="Tijdelijke aanduiding voor tekst 8">
            <a:extLst>
              <a:ext uri="{FF2B5EF4-FFF2-40B4-BE49-F238E27FC236}">
                <a16:creationId xmlns:a16="http://schemas.microsoft.com/office/drawing/2014/main" id="{5C083C25-EC83-45BD-B1FA-B6F0B6410329}"/>
              </a:ext>
            </a:extLst>
          </p:cNvPr>
          <p:cNvSpPr txBox="1">
            <a:spLocks/>
          </p:cNvSpPr>
          <p:nvPr/>
        </p:nvSpPr>
        <p:spPr>
          <a:xfrm>
            <a:off x="530412" y="1014984"/>
            <a:ext cx="8255880" cy="4405511"/>
          </a:xfrm>
          <a:prstGeom prst="rect">
            <a:avLst/>
          </a:prstGeom>
        </p:spPr>
        <p:txBody>
          <a:bodyPr vert="horz" lIns="0" tIns="280800" rIns="0" bIns="0" rtlCol="0" anchor="t"/>
          <a:lstStyle>
            <a:defPPr>
              <a:defRPr lang="en-US"/>
            </a:defPPr>
            <a:lvl1pPr marL="0" indent="0" algn="l" defTabSz="457200" rtl="0" eaLnBrk="1" latinLnBrk="0" hangingPunct="1">
              <a:buNone/>
              <a:defRPr sz="2000" b="0" u="none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Structure size and coating thickness restrictions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aseline="30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2" descr="Afbeeldingsresultaat voor nsf">
            <a:extLst>
              <a:ext uri="{FF2B5EF4-FFF2-40B4-BE49-F238E27FC236}">
                <a16:creationId xmlns:a16="http://schemas.microsoft.com/office/drawing/2014/main" id="{8B5FDE0D-5BAF-444C-A781-BEC8F5772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990" y="5420497"/>
            <a:ext cx="1242302" cy="124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9DEAAB3C-2A86-4086-ABDC-1A3ECD26D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89863"/>
              </p:ext>
            </p:extLst>
          </p:nvPr>
        </p:nvGraphicFramePr>
        <p:xfrm>
          <a:off x="530412" y="1911963"/>
          <a:ext cx="8255880" cy="3034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3970">
                  <a:extLst>
                    <a:ext uri="{9D8B030D-6E8A-4147-A177-3AD203B41FA5}">
                      <a16:colId xmlns:a16="http://schemas.microsoft.com/office/drawing/2014/main" val="3028530449"/>
                    </a:ext>
                  </a:extLst>
                </a:gridCol>
                <a:gridCol w="1694154">
                  <a:extLst>
                    <a:ext uri="{9D8B030D-6E8A-4147-A177-3AD203B41FA5}">
                      <a16:colId xmlns:a16="http://schemas.microsoft.com/office/drawing/2014/main" val="3628793871"/>
                    </a:ext>
                  </a:extLst>
                </a:gridCol>
                <a:gridCol w="2112264">
                  <a:extLst>
                    <a:ext uri="{9D8B030D-6E8A-4147-A177-3AD203B41FA5}">
                      <a16:colId xmlns:a16="http://schemas.microsoft.com/office/drawing/2014/main" val="2447468337"/>
                    </a:ext>
                  </a:extLst>
                </a:gridCol>
                <a:gridCol w="2385492">
                  <a:extLst>
                    <a:ext uri="{9D8B030D-6E8A-4147-A177-3AD203B41FA5}">
                      <a16:colId xmlns:a16="http://schemas.microsoft.com/office/drawing/2014/main" val="4185062125"/>
                    </a:ext>
                  </a:extLst>
                </a:gridCol>
              </a:tblGrid>
              <a:tr h="7920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Structure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Product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Max. coating thickness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Water contact size Restriction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778342"/>
                  </a:ext>
                </a:extLst>
              </a:tr>
              <a:tr h="560500">
                <a:tc>
                  <a:txBody>
                    <a:bodyPr/>
                    <a:lstStyle/>
                    <a:p>
                      <a:r>
                        <a:rPr lang="en-US" dirty="0"/>
                        <a:t>Pipe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ZINGA</a:t>
                      </a:r>
                      <a:r>
                        <a:rPr lang="nl-NL" baseline="30000" dirty="0">
                          <a:solidFill>
                            <a:schemeClr val="tx1"/>
                          </a:solidFill>
                        </a:rPr>
                        <a:t>®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 µm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diameter &gt;= 2133 mm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6099866"/>
                  </a:ext>
                </a:extLst>
              </a:tr>
              <a:tr h="560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ZINGALU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 µm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diameter &gt;= 914 mm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2559753"/>
                  </a:ext>
                </a:extLst>
              </a:tr>
              <a:tr h="560500">
                <a:tc>
                  <a:txBody>
                    <a:bodyPr/>
                    <a:lstStyle/>
                    <a:p>
                      <a:r>
                        <a:rPr lang="en-US" dirty="0"/>
                        <a:t>Tank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ZINGA</a:t>
                      </a:r>
                      <a:r>
                        <a:rPr lang="nl-NL" baseline="30000" dirty="0">
                          <a:solidFill>
                            <a:schemeClr val="tx1"/>
                          </a:solidFill>
                        </a:rPr>
                        <a:t>®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 µm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volume &gt;= 75708 liter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879747"/>
                  </a:ext>
                </a:extLst>
              </a:tr>
              <a:tr h="560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ZINGALU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150 µm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volume &gt;= 11356 liter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7084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8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ZINGA_LOGO_RGB.jpg">
            <a:extLst>
              <a:ext uri="{FF2B5EF4-FFF2-40B4-BE49-F238E27FC236}">
                <a16:creationId xmlns:a16="http://schemas.microsoft.com/office/drawing/2014/main" id="{C9715009-0F3D-4AEF-98FD-4769DEB83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709" y="5420497"/>
            <a:ext cx="1063338" cy="1242302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A032F887-5583-4D54-8648-323FAA72DBBD}"/>
              </a:ext>
            </a:extLst>
          </p:cNvPr>
          <p:cNvSpPr/>
          <p:nvPr/>
        </p:nvSpPr>
        <p:spPr>
          <a:xfrm>
            <a:off x="0" y="6662800"/>
            <a:ext cx="9143999" cy="195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 dirty="0">
              <a:solidFill>
                <a:srgbClr val="236192"/>
              </a:solidFill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27AA5840-E484-4D5F-AC0C-B09566BAFCDC}"/>
              </a:ext>
            </a:extLst>
          </p:cNvPr>
          <p:cNvSpPr txBox="1">
            <a:spLocks/>
          </p:cNvSpPr>
          <p:nvPr/>
        </p:nvSpPr>
        <p:spPr>
          <a:xfrm>
            <a:off x="530412" y="565991"/>
            <a:ext cx="8083176" cy="382774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23619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dirty="0"/>
              <a:t>Links</a:t>
            </a:r>
          </a:p>
        </p:txBody>
      </p:sp>
      <p:pic>
        <p:nvPicPr>
          <p:cNvPr id="10" name="Picture 2" descr="Afbeeldingsresultaat voor nsf">
            <a:extLst>
              <a:ext uri="{FF2B5EF4-FFF2-40B4-BE49-F238E27FC236}">
                <a16:creationId xmlns:a16="http://schemas.microsoft.com/office/drawing/2014/main" id="{8B5FDE0D-5BAF-444C-A781-BEC8F5772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990" y="5420497"/>
            <a:ext cx="1242302" cy="124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tekst 8">
            <a:extLst>
              <a:ext uri="{FF2B5EF4-FFF2-40B4-BE49-F238E27FC236}">
                <a16:creationId xmlns:a16="http://schemas.microsoft.com/office/drawing/2014/main" id="{1FD611E2-862A-43DD-BCA0-7EEEA29F6695}"/>
              </a:ext>
            </a:extLst>
          </p:cNvPr>
          <p:cNvSpPr txBox="1">
            <a:spLocks/>
          </p:cNvSpPr>
          <p:nvPr/>
        </p:nvSpPr>
        <p:spPr>
          <a:xfrm>
            <a:off x="530412" y="565990"/>
            <a:ext cx="8255880" cy="3356786"/>
          </a:xfrm>
          <a:prstGeom prst="rect">
            <a:avLst/>
          </a:prstGeom>
        </p:spPr>
        <p:txBody>
          <a:bodyPr vert="horz" lIns="0" tIns="280800" rIns="0" bIns="0" rtlCol="0" anchor="ctr"/>
          <a:lstStyle>
            <a:defPPr>
              <a:defRPr lang="en-US"/>
            </a:defPPr>
            <a:lvl1pPr marL="0" indent="0" algn="l" defTabSz="457200" rtl="0" eaLnBrk="1" latinLnBrk="0" hangingPunct="1">
              <a:buNone/>
              <a:defRPr sz="2000" b="0" u="none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http://www.nsf.org/certified-products-systems</a:t>
            </a:r>
            <a:endParaRPr lang="en-GB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Certifications found on the distributor page: </a:t>
            </a:r>
            <a:r>
              <a:rPr lang="en-GB" dirty="0">
                <a:hlinkClick r:id="rId5"/>
              </a:rPr>
              <a:t>https://www.zinga.eu/downloads/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524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299</Words>
  <Application>Microsoft Office PowerPoint</Application>
  <PresentationFormat>Diavoorstelling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Kantoorthema</vt:lpstr>
      <vt:lpstr>PowerPoint-presentatie</vt:lpstr>
      <vt:lpstr>Content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Pieter Claeys</dc:creator>
  <cp:lastModifiedBy>Pieter Claeys</cp:lastModifiedBy>
  <cp:revision>11</cp:revision>
  <dcterms:created xsi:type="dcterms:W3CDTF">2019-11-25T16:02:07Z</dcterms:created>
  <dcterms:modified xsi:type="dcterms:W3CDTF">2019-11-27T09:30:25Z</dcterms:modified>
</cp:coreProperties>
</file>